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4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258" r:id="rId7"/>
    <p:sldId id="259" r:id="rId8"/>
    <p:sldId id="260" r:id="rId9"/>
    <p:sldId id="282" r:id="rId10"/>
    <p:sldId id="276" r:id="rId11"/>
    <p:sldId id="283" r:id="rId12"/>
    <p:sldId id="275" r:id="rId13"/>
    <p:sldId id="273" r:id="rId14"/>
    <p:sldId id="274" r:id="rId15"/>
    <p:sldId id="277" r:id="rId16"/>
    <p:sldId id="280" r:id="rId17"/>
    <p:sldId id="281" r:id="rId18"/>
    <p:sldId id="278" r:id="rId19"/>
    <p:sldId id="279" r:id="rId20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B034CB-BB3F-4290-8B19-489ACF6E4E22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2020/4/20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15CDEBD-EF8F-487A-856D-CC68DBEFA78B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10240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E19C85E-6BA3-4ECD-8868-18CE13DFCE6B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293C6C-82EA-4D9D-AA8A-69C85F2EE2B5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37326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293C6C-82EA-4D9D-AA8A-69C85F2EE2B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1726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293C6C-82EA-4D9D-AA8A-69C85F2EE2B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1803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F11C177-8074-4AF8-80C5-2190E0852A6C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cxnSp>
        <p:nvCxnSpPr>
          <p:cNvPr id="8" name="直接连接符​​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CFF01BB-7E76-4E8F-84BE-5DDF8D6800E0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CF2A9B5-1660-4B0E-92FB-CE95275B16C0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8BFE140-FF68-4EE4-9CF7-0D231122947D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rtlCol="0"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7C0D64B-514D-49B8-9386-F9E3A36A8D85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AF5C50-97D8-458E-8E38-30680279A7C1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7ADD6A-8C0A-4C4D-B518-151D77487ED4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D827052-7123-4A82-A2C3-51CABF6A66FD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E067AC-A773-4441-BAB5-F466B9F7D3BD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0D5F6EE-3EF9-43AC-9466-B15C7188B311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rtlCol="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5B39500-A5A4-4DB2-A74D-D0040C08998D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FDFB84-68FA-4827-81CB-F5A55D35D708}" type="datetime1">
              <a:rPr lang="zh-CN" altLang="en-US" smtClean="0"/>
              <a:pPr/>
              <a:t>2020/4/20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FAB73BC-B049-4115-A692-8D63A059BFB8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55B9BDB7-2134-468E-9725-B904F4E36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6240"/>
            <a:ext cx="9966960" cy="1325880"/>
          </a:xfrm>
        </p:spPr>
        <p:txBody>
          <a:bodyPr rtlCol="0">
            <a:normAutofit/>
          </a:bodyPr>
          <a:lstStyle/>
          <a:p>
            <a:r>
              <a:rPr lang="zh-CN" altLang="en-US" sz="6600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文档布局分析</a:t>
            </a:r>
            <a:endParaRPr lang="en-US" altLang="zh-CN" sz="6600" dirty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34002C-587E-4F0F-A9CB-5B4EE2AB9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596128"/>
            <a:ext cx="8767860" cy="557784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2000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胡子凌</a:t>
            </a:r>
            <a:endParaRPr lang="en-US" altLang="zh-CN" sz="2000" dirty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sz="2000" dirty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 descr="绿色田野的特写">
            <a:extLst>
              <a:ext uri="{FF2B5EF4-FFF2-40B4-BE49-F238E27FC236}">
                <a16:creationId xmlns:a16="http://schemas.microsoft.com/office/drawing/2014/main" id="{4E312030-0DC2-4F76-9D84-36063902EC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67" r="1" b="29770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9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目标方法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4093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Fast CNN-based document layout analysis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3A6D3B-DABF-4FE7-B06C-51742F68F626}"/>
              </a:ext>
            </a:extLst>
          </p:cNvPr>
          <p:cNvSpPr/>
          <p:nvPr/>
        </p:nvSpPr>
        <p:spPr>
          <a:xfrm>
            <a:off x="7461527" y="4515624"/>
            <a:ext cx="51815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提出了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1D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利用卷积快速进行分类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提出了新的数据集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Fast CNN-based document layout analysis—CVPR17 workshop</a:t>
            </a:r>
            <a:endParaRPr lang="zh-CN" altLang="en-US" sz="20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99CFB26-43BD-46F7-ABB3-E57F0ED4E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4" y="1687784"/>
            <a:ext cx="1987333" cy="248416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8862FC3-62E6-4162-BAF9-D71D95C4B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776320"/>
            <a:ext cx="1767328" cy="2299427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F361232-66A0-4B48-B92F-C9BDC7B8D031}"/>
              </a:ext>
            </a:extLst>
          </p:cNvPr>
          <p:cNvCxnSpPr>
            <a:cxnSpLocks/>
          </p:cNvCxnSpPr>
          <p:nvPr/>
        </p:nvCxnSpPr>
        <p:spPr>
          <a:xfrm>
            <a:off x="2930307" y="2926034"/>
            <a:ext cx="727293" cy="38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05EA06CC-32C9-44B0-ADDE-7A8D577C1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465" y="4423345"/>
            <a:ext cx="6130689" cy="193876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5200A97B-3131-4ABF-B065-603A13C54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501" y="1776321"/>
            <a:ext cx="1839541" cy="2299426"/>
          </a:xfrm>
          <a:prstGeom prst="rect">
            <a:avLst/>
          </a:prstGeom>
        </p:spPr>
      </p:pic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922DC193-3282-423D-B1C8-859267469D7E}"/>
              </a:ext>
            </a:extLst>
          </p:cNvPr>
          <p:cNvCxnSpPr>
            <a:cxnSpLocks/>
          </p:cNvCxnSpPr>
          <p:nvPr/>
        </p:nvCxnSpPr>
        <p:spPr>
          <a:xfrm>
            <a:off x="5463420" y="2926033"/>
            <a:ext cx="727293" cy="38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12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目标方法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64454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DoT-Net: Document Layout Classiﬁcation Using Texture-based CNN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3A6D3B-DABF-4FE7-B06C-51742F68F626}"/>
              </a:ext>
            </a:extLst>
          </p:cNvPr>
          <p:cNvSpPr/>
          <p:nvPr/>
        </p:nvSpPr>
        <p:spPr>
          <a:xfrm>
            <a:off x="7752957" y="2508820"/>
            <a:ext cx="51815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实现了多分类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用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dilated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卷积替代了所有的普通卷积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DoT-Net—ICDAR19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D36032-AD54-47CD-91E8-DA7528309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712" y="1757393"/>
            <a:ext cx="6584642" cy="23516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6AD6668-2AEB-45D5-9FB2-BA84C10F8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62"/>
          <a:stretch/>
        </p:blipFill>
        <p:spPr>
          <a:xfrm>
            <a:off x="856102" y="3874474"/>
            <a:ext cx="3943350" cy="268843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C9A9398-3FB8-496D-A4D9-356333F64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8452" y="4346085"/>
            <a:ext cx="5199664" cy="190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6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7675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Multi-scale Multi-task FCN for Semantic Page Segmentation and Table Detection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3A6D3B-DABF-4FE7-B06C-51742F68F626}"/>
              </a:ext>
            </a:extLst>
          </p:cNvPr>
          <p:cNvSpPr/>
          <p:nvPr/>
        </p:nvSpPr>
        <p:spPr>
          <a:xfrm>
            <a:off x="7059554" y="2707624"/>
            <a:ext cx="51815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使用一个框架完成多个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layout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任务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 err="1"/>
              <a:t>dhSegment</a:t>
            </a:r>
            <a:r>
              <a:rPr lang="en-US" altLang="zh-CN" sz="2000" dirty="0"/>
              <a:t>—</a:t>
            </a:r>
            <a:r>
              <a:rPr lang="en-US" altLang="zh-CN" sz="2000" i="1" dirty="0"/>
              <a:t> </a:t>
            </a:r>
            <a:r>
              <a:rPr lang="en-US" altLang="zh-CN" sz="2000" dirty="0"/>
              <a:t>ICFHR18 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C7E66A-B075-4C07-BD14-37D017D43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95" y="1789728"/>
            <a:ext cx="5410200" cy="42862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9999027-71FF-48F7-B6F7-28D26B45B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696" y="3883892"/>
            <a:ext cx="4750642" cy="214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49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898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Indiscapes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: Instance Segmentation Networks for Layout Parsing of Historical Indic Manuscripts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 err="1"/>
              <a:t>Indiscapes</a:t>
            </a:r>
            <a:r>
              <a:rPr lang="en-US" altLang="zh-CN" sz="2000" dirty="0"/>
              <a:t>—</a:t>
            </a:r>
            <a:r>
              <a:rPr lang="en-US" altLang="zh-CN" sz="2000" i="1" dirty="0"/>
              <a:t> </a:t>
            </a:r>
            <a:r>
              <a:rPr lang="en-US" altLang="zh-CN" sz="2000" dirty="0"/>
              <a:t>ICDAR19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419A50-34BC-462D-8B1E-2EE428649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09" y="1982972"/>
            <a:ext cx="6067425" cy="34099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69D6C4-7A36-40E1-A756-2B003C800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534" y="2020820"/>
            <a:ext cx="4677592" cy="23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968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898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Indiscapes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: Instance Segmentation Networks for Layout Parsing of Historical Indic Manuscripts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 err="1"/>
              <a:t>Indiscapes</a:t>
            </a:r>
            <a:r>
              <a:rPr lang="en-US" altLang="zh-CN" sz="2000" dirty="0"/>
              <a:t>—</a:t>
            </a:r>
            <a:r>
              <a:rPr lang="en-US" altLang="zh-CN" sz="2000" i="1" dirty="0"/>
              <a:t> </a:t>
            </a:r>
            <a:r>
              <a:rPr lang="en-US" altLang="zh-CN" sz="2000" dirty="0"/>
              <a:t>ICDAR19</a:t>
            </a:r>
            <a:endParaRPr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666CE4-3ACA-4D71-AB1F-F927647EA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518" y="1593515"/>
            <a:ext cx="7191771" cy="323517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D54B360-B525-4989-9E77-8736758E03D5}"/>
              </a:ext>
            </a:extLst>
          </p:cNvPr>
          <p:cNvSpPr/>
          <p:nvPr/>
        </p:nvSpPr>
        <p:spPr>
          <a:xfrm>
            <a:off x="1158240" y="5080547"/>
            <a:ext cx="49104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完成了一个可视化标注工具，并提出了了一个数据集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使用了一个基于深度学习的实例分割方法</a:t>
            </a:r>
          </a:p>
        </p:txBody>
      </p:sp>
    </p:spTree>
    <p:extLst>
      <p:ext uri="{BB962C8B-B14F-4D97-AF65-F5344CB8AC3E}">
        <p14:creationId xmlns:p14="http://schemas.microsoft.com/office/powerpoint/2010/main" val="208913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9591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Multi-task Layout Analysis for Historical Handwritten Documents Using Fully Convolutional Networks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Multi-task Layout Analysis for Historical Handwritten Documents Using Fully Convolutional Networks—</a:t>
            </a:r>
            <a:r>
              <a:rPr lang="en-US" altLang="zh-CN" sz="2000" i="1" dirty="0"/>
              <a:t> </a:t>
            </a:r>
            <a:r>
              <a:rPr lang="en-US" altLang="zh-CN" sz="2000" dirty="0"/>
              <a:t>IJCAI18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DE02B65-9AF0-47D6-8CC4-5F8380DDC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962" y="1925214"/>
            <a:ext cx="8513504" cy="303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043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9591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Multi-task Layout Analysis for Historical Handwritten Documents Using Fully Convolutional Networks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Multi-task Layout Analysis for Historical Handwritten Documents Using Fully Convolutional Networks—</a:t>
            </a:r>
            <a:r>
              <a:rPr lang="en-US" altLang="zh-CN" sz="2000" i="1" dirty="0"/>
              <a:t> </a:t>
            </a:r>
            <a:r>
              <a:rPr lang="en-US" altLang="zh-CN" sz="2000" dirty="0"/>
              <a:t>IJCAI18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D3C48F-937F-4228-8231-78AD688C7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2041945"/>
            <a:ext cx="100965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46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82DF19-720C-448B-912E-8649ED438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Document layout analysis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4E271B5-26F7-429C-AFBD-1856EBD1F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任务性质：文档布局分析是文档理解系统的中间步骤</a:t>
            </a:r>
            <a:endParaRPr lang="en-US" altLang="zh-CN" dirty="0"/>
          </a:p>
          <a:p>
            <a:r>
              <a:rPr lang="zh-CN" altLang="en-US" dirty="0"/>
              <a:t>任务应用：应用于文档检索、内容分类、文本识别等领域</a:t>
            </a:r>
            <a:endParaRPr lang="en-US" altLang="zh-CN" dirty="0"/>
          </a:p>
          <a:p>
            <a:r>
              <a:rPr lang="zh-CN" altLang="en-US" dirty="0"/>
              <a:t>任务场景：打印文档、手写类文档</a:t>
            </a:r>
            <a:endParaRPr lang="en-US" altLang="zh-CN" dirty="0"/>
          </a:p>
          <a:p>
            <a:r>
              <a:rPr lang="zh-CN" altLang="en-US" dirty="0"/>
              <a:t>任务方法：基于目标检测以及基于图像分割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033CBA-3EF6-4715-A37E-3A9806C9F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517" y="3880701"/>
            <a:ext cx="3940422" cy="257440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957C0D-DF9C-44AB-AB8A-F959528BF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456" y="4042794"/>
            <a:ext cx="49149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01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AB09CF-785A-44CD-9548-F2D7906AA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任务场景不统一，少有统一的</a:t>
            </a:r>
            <a:r>
              <a:rPr lang="en-US" altLang="zh-CN" dirty="0"/>
              <a:t>benchmark dataset</a:t>
            </a:r>
          </a:p>
          <a:p>
            <a:r>
              <a:rPr lang="zh-CN" altLang="en-US" dirty="0"/>
              <a:t>任务偏工程化，不同方法间使用的应用场景差异大</a:t>
            </a:r>
            <a:endParaRPr lang="en-US" altLang="zh-CN" dirty="0"/>
          </a:p>
          <a:p>
            <a:r>
              <a:rPr lang="zh-CN" altLang="en-US" dirty="0"/>
              <a:t>可用数据少</a:t>
            </a:r>
            <a:r>
              <a:rPr lang="en-US" altLang="zh-CN" dirty="0"/>
              <a:t>,</a:t>
            </a:r>
            <a:r>
              <a:rPr lang="zh-CN" altLang="en-US" dirty="0"/>
              <a:t>且标注困难</a:t>
            </a:r>
            <a:endParaRPr lang="en-US" altLang="zh-CN" dirty="0"/>
          </a:p>
          <a:p>
            <a:r>
              <a:rPr lang="zh-CN" altLang="en-US" dirty="0"/>
              <a:t>手写文档图片质量普遍较差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DB189222-7E5C-475E-BC19-B232DC8E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838" cy="1355725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DLA</a:t>
            </a:r>
            <a:r>
              <a:rPr lang="zh-CN" altLang="en-US" dirty="0"/>
              <a:t>的主要问题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0BAE25-5938-445B-96D5-42093AE4F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129" y="3924999"/>
            <a:ext cx="1762125" cy="2514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726EB5-587F-4455-BDD3-75473CD2A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803" y="3924999"/>
            <a:ext cx="2422103" cy="25957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DBEB651-EBAC-470F-BE51-9A1A6DA19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563" y="4119908"/>
            <a:ext cx="4730867" cy="19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2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12935C-AE10-4E07-8AFD-C070B5E9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04326"/>
            <a:ext cx="9875520" cy="1356360"/>
          </a:xfrm>
        </p:spPr>
        <p:txBody>
          <a:bodyPr/>
          <a:lstStyle/>
          <a:p>
            <a:r>
              <a:rPr lang="en-US" altLang="zh-CN" dirty="0"/>
              <a:t>DLA</a:t>
            </a:r>
            <a:r>
              <a:rPr lang="zh-CN" altLang="en-US" dirty="0"/>
              <a:t>的主要方法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BCCEE1-9E44-402A-BC2B-C508412E4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649" y="1760686"/>
            <a:ext cx="9872871" cy="2064865"/>
          </a:xfrm>
        </p:spPr>
        <p:txBody>
          <a:bodyPr>
            <a:normAutofit/>
          </a:bodyPr>
          <a:lstStyle/>
          <a:p>
            <a:r>
              <a:rPr lang="zh-CN" altLang="en-US" dirty="0"/>
              <a:t>基于目标检测的方法</a:t>
            </a:r>
            <a:endParaRPr lang="en-US" altLang="zh-CN" dirty="0"/>
          </a:p>
          <a:p>
            <a:pPr marL="274320" lvl="1" indent="0"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E08F480-00C0-4170-A5C4-1FDF1A95BE78}"/>
              </a:ext>
            </a:extLst>
          </p:cNvPr>
          <p:cNvSpPr txBox="1">
            <a:spLocks/>
          </p:cNvSpPr>
          <p:nvPr/>
        </p:nvSpPr>
        <p:spPr>
          <a:xfrm>
            <a:off x="1143000" y="4075261"/>
            <a:ext cx="9872871" cy="422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基于图像分割的方法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AF3BC0-C7C7-4E68-B3B6-AFF9EE978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557" y="1602736"/>
            <a:ext cx="3951434" cy="23102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86D345-92EF-472C-9F9B-DE8A2F2AB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9" y="4046699"/>
            <a:ext cx="5773679" cy="227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71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10556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Learning to Extract Semantic Structure from Documents Using Multimodal Fully Convolutional Neural Networks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3A6D3B-DABF-4FE7-B06C-51742F68F626}"/>
              </a:ext>
            </a:extLst>
          </p:cNvPr>
          <p:cNvSpPr/>
          <p:nvPr/>
        </p:nvSpPr>
        <p:spPr>
          <a:xfrm>
            <a:off x="6381753" y="4957313"/>
            <a:ext cx="51815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通过加入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Embedding,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实现了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fine grain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的图像分割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提出使用无监督任务进行辅助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提出了新的数据集与数据生成方法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MFCNN—CVPR17 </a:t>
            </a:r>
            <a:endParaRPr lang="zh-CN" altLang="en-US" sz="2000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EA55A0F4-ED98-4D59-B5CD-5E450113F1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8628" y="1731635"/>
            <a:ext cx="7367784" cy="278987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A744165-3A5B-4ABB-8FE3-861D28CC7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264" y="4378588"/>
            <a:ext cx="4468985" cy="2239361"/>
          </a:xfrm>
          <a:prstGeom prst="rect">
            <a:avLst/>
          </a:prstGeom>
        </p:spPr>
      </p:pic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EFB4109-F7F5-467A-8FD1-120B3F46039C}"/>
              </a:ext>
            </a:extLst>
          </p:cNvPr>
          <p:cNvCxnSpPr>
            <a:cxnSpLocks/>
          </p:cNvCxnSpPr>
          <p:nvPr/>
        </p:nvCxnSpPr>
        <p:spPr>
          <a:xfrm>
            <a:off x="4113431" y="3816083"/>
            <a:ext cx="0" cy="562505"/>
          </a:xfrm>
          <a:prstGeom prst="straightConnector1">
            <a:avLst/>
          </a:prstGeom>
          <a:ln w="3175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161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10556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Learning to Extract Semantic Structure from Documents Using Multimodal Fully Convolutional Neural Networks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MFCNN—CVPR17 </a:t>
            </a:r>
            <a:endParaRPr lang="zh-CN" altLang="en-US" sz="20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1438DE3-B82C-4FDF-9B9E-681666C73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930" y="4108231"/>
            <a:ext cx="3784614" cy="229412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1ABED4D-1B30-4CF7-BD81-63C6F9A6F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121" y="3993186"/>
            <a:ext cx="3651091" cy="2524211"/>
          </a:xfrm>
          <a:prstGeom prst="rect">
            <a:avLst/>
          </a:prstGeom>
        </p:spPr>
      </p:pic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79DA3C4-CB53-42DE-A72C-0CA406847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78813" y="1946202"/>
            <a:ext cx="795337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69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7675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Multi-scale Multi-task FCN for Semantic Page Segmentation and Table Detection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3A6D3B-DABF-4FE7-B06C-51742F68F626}"/>
              </a:ext>
            </a:extLst>
          </p:cNvPr>
          <p:cNvSpPr/>
          <p:nvPr/>
        </p:nvSpPr>
        <p:spPr>
          <a:xfrm>
            <a:off x="2295528" y="4957313"/>
            <a:ext cx="51815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使用了不同层多尺度的视觉特征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加入了轮廓检测任务作为辅助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能同时实现页面分割和表格检测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Multi-scale Multi-task FCN for Semantic Page Segmentation and Table Detection</a:t>
            </a:r>
          </a:p>
          <a:p>
            <a:r>
              <a:rPr lang="en-US" altLang="zh-CN" sz="2000" dirty="0"/>
              <a:t>—ICDAR17 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DDE09E-9F1E-45DB-9F1A-29555B130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353" y="1610900"/>
            <a:ext cx="79248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34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图像分割方法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7675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Multi-scale Multi-task FCN for Semantic Page Segmentation and Table Detection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Multi-scale Multi-task FCN for Semantic Page Segmentation and Table Detection</a:t>
            </a:r>
          </a:p>
          <a:p>
            <a:r>
              <a:rPr lang="en-US" altLang="zh-CN" sz="2000" dirty="0"/>
              <a:t>—ICDAR17 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FA8C6A-C1F5-4D8A-83E9-EDEE7C22A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962" y="1975641"/>
            <a:ext cx="3452715" cy="22561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98E0D65-38D3-4A35-AD4E-A8BF759F0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677" y="1580719"/>
            <a:ext cx="2930554" cy="325840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8931076-652B-4C5A-BB40-0016EAA9F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292" y="4896225"/>
            <a:ext cx="5719020" cy="166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7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BBD6-C51D-481E-8EEF-EF4455D6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92" y="240051"/>
            <a:ext cx="9875520" cy="639938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目标方法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503274F-A29F-4C04-ABE6-F9F99C2EF8BA}"/>
              </a:ext>
            </a:extLst>
          </p:cNvPr>
          <p:cNvSpPr/>
          <p:nvPr/>
        </p:nvSpPr>
        <p:spPr>
          <a:xfrm>
            <a:off x="158413" y="6562911"/>
            <a:ext cx="5804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Visual Detection with Context for Document Layout Analysis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704F1EBB-09E1-4CF7-9802-0250541B734B}"/>
              </a:ext>
            </a:extLst>
          </p:cNvPr>
          <p:cNvSpPr txBox="1">
            <a:spLocks/>
          </p:cNvSpPr>
          <p:nvPr/>
        </p:nvSpPr>
        <p:spPr>
          <a:xfrm>
            <a:off x="1130962" y="1260750"/>
            <a:ext cx="9875520" cy="639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000" dirty="0"/>
              <a:t>Visual Detection with Context for Document Layout Analysis—IJCNlP19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C7E83BF-36D9-4A70-BE3B-C3FB407A7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580719"/>
            <a:ext cx="5505450" cy="340042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B2E65D4-3B08-4946-A19B-21455BAFF188}"/>
              </a:ext>
            </a:extLst>
          </p:cNvPr>
          <p:cNvSpPr/>
          <p:nvPr/>
        </p:nvSpPr>
        <p:spPr>
          <a:xfrm>
            <a:off x="6889088" y="2281018"/>
            <a:ext cx="51815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加入了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Context Feature Embedding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实现了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fine grain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的检测分类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提出了新的数据集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C409031-6EDB-4060-A284-C0EBB51D0DB9}"/>
              </a:ext>
            </a:extLst>
          </p:cNvPr>
          <p:cNvSpPr/>
          <p:nvPr/>
        </p:nvSpPr>
        <p:spPr>
          <a:xfrm>
            <a:off x="7022606" y="3468987"/>
            <a:ext cx="496937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Context Feature Embedding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：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  <a:cs typeface="Calibri" panose="020F0502020204030204" pitchFamily="34" charset="0"/>
            </a:endParaRPr>
          </a:p>
          <a:p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将候选区域框的位置，大小，文档页数编码作为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context feature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Calibri" panose="020F0502020204030204" pitchFamily="34" charset="0"/>
              </a:rPr>
              <a:t>嵌入到视觉特征中</a:t>
            </a:r>
            <a:endParaRPr lang="zh-CN" altLang="en-US" sz="1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499852-CE02-41A3-B035-3B45456DF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270" y="4553359"/>
            <a:ext cx="1796818" cy="197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56766"/>
      </p:ext>
    </p:extLst>
  </p:cSld>
  <p:clrMapOvr>
    <a:masterClrMapping/>
  </p:clrMapOvr>
</p:sld>
</file>

<file path=ppt/theme/theme1.xml><?xml version="1.0" encoding="utf-8"?>
<a:theme xmlns:a="http://schemas.openxmlformats.org/drawingml/2006/main" name="基础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31_TF00019431.potx" id="{15A2F905-85B2-46D3-A789-5B38C75FD007}" vid="{BEE16C97-7B32-4259-A140-42991CE973D2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65D742-03F8-4A07-AD44-2F5940A960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0915EF7-B9F6-4EB7-AA4F-557BE6AB702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928E4D0-782D-4812-BE7D-AE5131FD3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基础设计</Template>
  <TotalTime>0</TotalTime>
  <Words>519</Words>
  <Application>Microsoft Office PowerPoint</Application>
  <PresentationFormat>宽屏</PresentationFormat>
  <Paragraphs>74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Microsoft YaHei UI</vt:lpstr>
      <vt:lpstr>微软雅黑 Light</vt:lpstr>
      <vt:lpstr>Arial</vt:lpstr>
      <vt:lpstr>Calibri</vt:lpstr>
      <vt:lpstr>Corbel</vt:lpstr>
      <vt:lpstr>基础</vt:lpstr>
      <vt:lpstr>文档布局分析</vt:lpstr>
      <vt:lpstr>Document layout analysis</vt:lpstr>
      <vt:lpstr>DLA的主要问题</vt:lpstr>
      <vt:lpstr>DLA的主要方法</vt:lpstr>
      <vt:lpstr>图像分割方法 </vt:lpstr>
      <vt:lpstr>图像分割方法 </vt:lpstr>
      <vt:lpstr>图像分割方法 </vt:lpstr>
      <vt:lpstr>图像分割方法 </vt:lpstr>
      <vt:lpstr>目标方法 </vt:lpstr>
      <vt:lpstr>目标方法 </vt:lpstr>
      <vt:lpstr>目标方法 </vt:lpstr>
      <vt:lpstr>图像分割方法 </vt:lpstr>
      <vt:lpstr>图像分割方法 </vt:lpstr>
      <vt:lpstr>图像分割方法 </vt:lpstr>
      <vt:lpstr>图像分割方法 </vt:lpstr>
      <vt:lpstr>图像分割方法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2019-11-23T14:09:55Z</dcterms:created>
  <dcterms:modified xsi:type="dcterms:W3CDTF">2020-04-20T07:41:16Z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